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2"/>
  </p:notesMasterIdLst>
  <p:sldIdLst>
    <p:sldId id="271" r:id="rId2"/>
    <p:sldId id="258" r:id="rId3"/>
    <p:sldId id="260" r:id="rId4"/>
    <p:sldId id="264" r:id="rId5"/>
    <p:sldId id="265" r:id="rId6"/>
    <p:sldId id="262" r:id="rId7"/>
    <p:sldId id="263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4F1E9-B49E-D344-AE58-AC3674720118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1670A4-89D5-C34C-86EA-3DE6432CDEBE}">
      <dgm:prSet phldrT="[Text]"/>
      <dgm:spPr>
        <a:xfrm>
          <a:off x="0" y="0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Spring/Summer 2012 - Teacher Mac Laptops &amp; iPads</a:t>
          </a:r>
          <a:endParaRPr lang="en-US" b="1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7DAB4D66-2802-F04B-988D-02BF5605A80E}" type="parTrans" cxnId="{2EEB7625-E651-5347-A0E9-D79A331714B8}">
      <dgm:prSet/>
      <dgm:spPr/>
      <dgm:t>
        <a:bodyPr/>
        <a:lstStyle/>
        <a:p>
          <a:endParaRPr lang="en-US"/>
        </a:p>
      </dgm:t>
    </dgm:pt>
    <dgm:pt modelId="{794E198B-1815-634B-BEEA-0F23994AA8D9}" type="sibTrans" cxnId="{2EEB7625-E651-5347-A0E9-D79A331714B8}">
      <dgm:prSet/>
      <dgm:spPr>
        <a:xfrm>
          <a:off x="6265797" y="461006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9C525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C525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CF722233-CEA0-D043-95F6-43542DF1C5E7}">
      <dgm:prSet phldrT="[Text]"/>
      <dgm:spPr>
        <a:xfrm>
          <a:off x="498530" y="718678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School Start September 2012 – iPad Carts</a:t>
          </a:r>
          <a:endParaRPr lang="en-US" b="1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5C76F012-33EF-7544-9645-7F9336A96719}" type="parTrans" cxnId="{A80EC31A-7BBC-9E45-96B8-0191E970ED37}">
      <dgm:prSet/>
      <dgm:spPr/>
      <dgm:t>
        <a:bodyPr/>
        <a:lstStyle/>
        <a:p>
          <a:endParaRPr lang="en-US"/>
        </a:p>
      </dgm:t>
    </dgm:pt>
    <dgm:pt modelId="{FA9862FB-E9BB-AA4B-9ABC-E34167E95236}" type="sibTrans" cxnId="{A80EC31A-7BBC-9E45-96B8-0191E970ED37}">
      <dgm:prSet/>
      <dgm:spPr>
        <a:xfrm>
          <a:off x="6764327" y="1179685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E6842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E6842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DAC2CADA-892D-3847-A7A8-9E743FA46F12}">
      <dgm:prSet phldrT="[Text]"/>
      <dgm:spPr>
        <a:xfrm>
          <a:off x="997060" y="1437357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October 2012 – DK thru 2</a:t>
          </a:r>
          <a:r>
            <a:rPr lang="en-US" b="1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nd</a:t>
          </a:r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iPad Sets &amp; 3</a:t>
          </a:r>
          <a:r>
            <a:rPr lang="en-US" b="1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rd</a:t>
          </a:r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thru 6</a:t>
          </a:r>
          <a:r>
            <a:rPr lang="en-US" b="1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b="1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3A2937D0-7476-C747-91EA-262A9F9DB86F}" type="parTrans" cxnId="{FCB49401-7F81-D546-9973-89A7DB3E0BBB}">
      <dgm:prSet/>
      <dgm:spPr/>
      <dgm:t>
        <a:bodyPr/>
        <a:lstStyle/>
        <a:p>
          <a:endParaRPr lang="en-US"/>
        </a:p>
      </dgm:t>
    </dgm:pt>
    <dgm:pt modelId="{ACBAE888-B0AB-984E-9CFD-CCDC88070F81}" type="sibTrans" cxnId="{FCB49401-7F81-D546-9973-89A7DB3E0BBB}">
      <dgm:prSet/>
      <dgm:spPr>
        <a:xfrm>
          <a:off x="7262857" y="1887846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846648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4664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D7D6C8E3-8502-5C4D-99A0-C167DE6213D4}">
      <dgm:prSet phldrT="[Text]"/>
      <dgm:spPr>
        <a:xfrm>
          <a:off x="1495590" y="2156036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November 2012 </a:t>
          </a:r>
          <a:r>
            <a:rPr lang="en-US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– 7th thru 8</a:t>
          </a:r>
          <a:r>
            <a:rPr lang="en-US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F4D68CDC-AC6A-BA4A-8B4B-DB9FAF1C37A1}" type="parTrans" cxnId="{545E87C5-3C77-CB4F-86BF-FFAE40D32DD5}">
      <dgm:prSet/>
      <dgm:spPr/>
      <dgm:t>
        <a:bodyPr/>
        <a:lstStyle/>
        <a:p>
          <a:endParaRPr lang="en-US"/>
        </a:p>
      </dgm:t>
    </dgm:pt>
    <dgm:pt modelId="{7EE30A11-B88D-2645-AF99-EEDFCF5C3D43}" type="sibTrans" cxnId="{545E87C5-3C77-CB4F-86BF-FFAE40D32DD5}">
      <dgm:prSet/>
      <dgm:spPr>
        <a:xfrm>
          <a:off x="7761387" y="2613537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63891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63891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6E357E0F-4832-A74D-A4AC-A1DF32A85000}">
      <dgm:prSet phldrT="[Text]"/>
      <dgm:spPr>
        <a:xfrm>
          <a:off x="1994120" y="2874715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February</a:t>
          </a:r>
          <a:r>
            <a:rPr lang="en-US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2013 – 9th thru 12</a:t>
          </a:r>
          <a:r>
            <a:rPr lang="en-US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AF380F9D-213D-AD42-805D-223E355004BC}" type="parTrans" cxnId="{3392788A-90A8-A046-B09E-37A64BA866E4}">
      <dgm:prSet/>
      <dgm:spPr/>
      <dgm:t>
        <a:bodyPr/>
        <a:lstStyle/>
        <a:p>
          <a:endParaRPr lang="en-US"/>
        </a:p>
      </dgm:t>
    </dgm:pt>
    <dgm:pt modelId="{E1B54218-74DC-7D47-8ADA-18D550D54AAE}" type="sibTrans" cxnId="{3392788A-90A8-A046-B09E-37A64BA866E4}">
      <dgm:prSet/>
      <dgm:spPr/>
      <dgm:t>
        <a:bodyPr/>
        <a:lstStyle/>
        <a:p>
          <a:endParaRPr lang="en-US"/>
        </a:p>
      </dgm:t>
    </dgm:pt>
    <dgm:pt modelId="{21682B40-4CCB-724D-A9CA-77F8882E138B}" type="pres">
      <dgm:prSet presAssocID="{66C4F1E9-B49E-D344-AE58-AC36747201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636A5-80D6-D548-8CF2-DC4442A12449}" type="pres">
      <dgm:prSet presAssocID="{66C4F1E9-B49E-D344-AE58-AC3674720118}" presName="dummyMaxCanvas" presStyleCnt="0">
        <dgm:presLayoutVars/>
      </dgm:prSet>
      <dgm:spPr/>
    </dgm:pt>
    <dgm:pt modelId="{6B69825E-AD5F-4B4D-8E58-90DEBFE7AF5F}" type="pres">
      <dgm:prSet presAssocID="{66C4F1E9-B49E-D344-AE58-AC3674720118}" presName="FiveNodes_1" presStyleLbl="node1" presStyleIdx="0" presStyleCnt="5" custLinFactNeighborX="-2127" custLinFactNeighborY="-8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43B73-DBFB-7B42-9FE9-D5AC41560B7F}" type="pres">
      <dgm:prSet presAssocID="{66C4F1E9-B49E-D344-AE58-AC367472011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645CD-CF2B-3643-8EBA-AD89BD3D3CB8}" type="pres">
      <dgm:prSet presAssocID="{66C4F1E9-B49E-D344-AE58-AC367472011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AB5B0-C57E-4342-B845-AE49226FF0CE}" type="pres">
      <dgm:prSet presAssocID="{66C4F1E9-B49E-D344-AE58-AC367472011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D913E-24ED-8B43-B419-C03A49D6ACB2}" type="pres">
      <dgm:prSet presAssocID="{66C4F1E9-B49E-D344-AE58-AC367472011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8DFB4-125F-634E-90C4-649D58AD1778}" type="pres">
      <dgm:prSet presAssocID="{66C4F1E9-B49E-D344-AE58-AC367472011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CA2B6-75C9-6C44-8279-BB08A6D8A33B}" type="pres">
      <dgm:prSet presAssocID="{66C4F1E9-B49E-D344-AE58-AC367472011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DD650-C5ED-E242-8A44-D520FE34EAE0}" type="pres">
      <dgm:prSet presAssocID="{66C4F1E9-B49E-D344-AE58-AC367472011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140AF-686A-6546-8F08-D8480181B558}" type="pres">
      <dgm:prSet presAssocID="{66C4F1E9-B49E-D344-AE58-AC367472011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86965-55D3-8A4E-82E3-AB81484B5A3E}" type="pres">
      <dgm:prSet presAssocID="{66C4F1E9-B49E-D344-AE58-AC367472011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4565A-B23D-A746-92A9-F40CA0A6ABB9}" type="pres">
      <dgm:prSet presAssocID="{66C4F1E9-B49E-D344-AE58-AC367472011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C5E7F-76C9-4B41-985C-40808BD3E384}" type="pres">
      <dgm:prSet presAssocID="{66C4F1E9-B49E-D344-AE58-AC367472011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5351C-0344-C342-9225-9CB69BCB1E3F}" type="pres">
      <dgm:prSet presAssocID="{66C4F1E9-B49E-D344-AE58-AC367472011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C7707-2206-E543-9347-E3C49F371DC5}" type="pres">
      <dgm:prSet presAssocID="{66C4F1E9-B49E-D344-AE58-AC367472011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B49401-7F81-D546-9973-89A7DB3E0BBB}" srcId="{66C4F1E9-B49E-D344-AE58-AC3674720118}" destId="{DAC2CADA-892D-3847-A7A8-9E743FA46F12}" srcOrd="2" destOrd="0" parTransId="{3A2937D0-7476-C747-91EA-262A9F9DB86F}" sibTransId="{ACBAE888-B0AB-984E-9CFD-CCDC88070F81}"/>
    <dgm:cxn modelId="{30EAC4E5-C889-0A44-B7C4-653795ECDE18}" type="presOf" srcId="{FA9862FB-E9BB-AA4B-9ABC-E34167E95236}" destId="{3BDCA2B6-75C9-6C44-8279-BB08A6D8A33B}" srcOrd="0" destOrd="0" presId="urn:microsoft.com/office/officeart/2005/8/layout/vProcess5"/>
    <dgm:cxn modelId="{5A3E870F-17C8-704E-995E-AA273FC575A7}" type="presOf" srcId="{794E198B-1815-634B-BEEA-0F23994AA8D9}" destId="{2F98DFB4-125F-634E-90C4-649D58AD1778}" srcOrd="0" destOrd="0" presId="urn:microsoft.com/office/officeart/2005/8/layout/vProcess5"/>
    <dgm:cxn modelId="{5BCB4E4E-7374-7941-B874-64BEFE22F520}" type="presOf" srcId="{D7D6C8E3-8502-5C4D-99A0-C167DE6213D4}" destId="{9F15351C-0344-C342-9225-9CB69BCB1E3F}" srcOrd="1" destOrd="0" presId="urn:microsoft.com/office/officeart/2005/8/layout/vProcess5"/>
    <dgm:cxn modelId="{EE710027-9130-4540-8BD2-ADF9F4B3AABF}" type="presOf" srcId="{DAC2CADA-892D-3847-A7A8-9E743FA46F12}" destId="{A15645CD-CF2B-3643-8EBA-AD89BD3D3CB8}" srcOrd="0" destOrd="0" presId="urn:microsoft.com/office/officeart/2005/8/layout/vProcess5"/>
    <dgm:cxn modelId="{A2FD936F-CA9F-5F44-8387-77963D3B9CC0}" type="presOf" srcId="{8A1670A4-89D5-C34C-86EA-3DE6432CDEBE}" destId="{6B69825E-AD5F-4B4D-8E58-90DEBFE7AF5F}" srcOrd="0" destOrd="0" presId="urn:microsoft.com/office/officeart/2005/8/layout/vProcess5"/>
    <dgm:cxn modelId="{E0FCA07A-1C67-4D49-88A9-4D296C7ED9D6}" type="presOf" srcId="{6E357E0F-4832-A74D-A4AC-A1DF32A85000}" destId="{698C7707-2206-E543-9347-E3C49F371DC5}" srcOrd="1" destOrd="0" presId="urn:microsoft.com/office/officeart/2005/8/layout/vProcess5"/>
    <dgm:cxn modelId="{91AADBC2-B3E2-1849-A3C0-437D79DBC09E}" type="presOf" srcId="{CF722233-CEA0-D043-95F6-43542DF1C5E7}" destId="{DF043B73-DBFB-7B42-9FE9-D5AC41560B7F}" srcOrd="0" destOrd="0" presId="urn:microsoft.com/office/officeart/2005/8/layout/vProcess5"/>
    <dgm:cxn modelId="{B702DA8F-F34D-A04A-87A3-8EE0156DE6F9}" type="presOf" srcId="{CF722233-CEA0-D043-95F6-43542DF1C5E7}" destId="{41E4565A-B23D-A746-92A9-F40CA0A6ABB9}" srcOrd="1" destOrd="0" presId="urn:microsoft.com/office/officeart/2005/8/layout/vProcess5"/>
    <dgm:cxn modelId="{C2C218C3-038D-D242-97C7-B3EB4D059BC2}" type="presOf" srcId="{6E357E0F-4832-A74D-A4AC-A1DF32A85000}" destId="{333D913E-24ED-8B43-B419-C03A49D6ACB2}" srcOrd="0" destOrd="0" presId="urn:microsoft.com/office/officeart/2005/8/layout/vProcess5"/>
    <dgm:cxn modelId="{545E87C5-3C77-CB4F-86BF-FFAE40D32DD5}" srcId="{66C4F1E9-B49E-D344-AE58-AC3674720118}" destId="{D7D6C8E3-8502-5C4D-99A0-C167DE6213D4}" srcOrd="3" destOrd="0" parTransId="{F4D68CDC-AC6A-BA4A-8B4B-DB9FAF1C37A1}" sibTransId="{7EE30A11-B88D-2645-AF99-EEDFCF5C3D43}"/>
    <dgm:cxn modelId="{C1F194D2-864A-F043-AFD6-3D70115749B4}" type="presOf" srcId="{DAC2CADA-892D-3847-A7A8-9E743FA46F12}" destId="{157C5E7F-76C9-4B41-985C-40808BD3E384}" srcOrd="1" destOrd="0" presId="urn:microsoft.com/office/officeart/2005/8/layout/vProcess5"/>
    <dgm:cxn modelId="{25240132-A1AD-C74B-A7B6-BC41E527204F}" type="presOf" srcId="{ACBAE888-B0AB-984E-9CFD-CCDC88070F81}" destId="{554DD650-C5ED-E242-8A44-D520FE34EAE0}" srcOrd="0" destOrd="0" presId="urn:microsoft.com/office/officeart/2005/8/layout/vProcess5"/>
    <dgm:cxn modelId="{A80EC31A-7BBC-9E45-96B8-0191E970ED37}" srcId="{66C4F1E9-B49E-D344-AE58-AC3674720118}" destId="{CF722233-CEA0-D043-95F6-43542DF1C5E7}" srcOrd="1" destOrd="0" parTransId="{5C76F012-33EF-7544-9645-7F9336A96719}" sibTransId="{FA9862FB-E9BB-AA4B-9ABC-E34167E95236}"/>
    <dgm:cxn modelId="{2EEB7625-E651-5347-A0E9-D79A331714B8}" srcId="{66C4F1E9-B49E-D344-AE58-AC3674720118}" destId="{8A1670A4-89D5-C34C-86EA-3DE6432CDEBE}" srcOrd="0" destOrd="0" parTransId="{7DAB4D66-2802-F04B-988D-02BF5605A80E}" sibTransId="{794E198B-1815-634B-BEEA-0F23994AA8D9}"/>
    <dgm:cxn modelId="{3392788A-90A8-A046-B09E-37A64BA866E4}" srcId="{66C4F1E9-B49E-D344-AE58-AC3674720118}" destId="{6E357E0F-4832-A74D-A4AC-A1DF32A85000}" srcOrd="4" destOrd="0" parTransId="{AF380F9D-213D-AD42-805D-223E355004BC}" sibTransId="{E1B54218-74DC-7D47-8ADA-18D550D54AAE}"/>
    <dgm:cxn modelId="{A23535BE-F09E-EA42-966D-44403433DEB3}" type="presOf" srcId="{66C4F1E9-B49E-D344-AE58-AC3674720118}" destId="{21682B40-4CCB-724D-A9CA-77F8882E138B}" srcOrd="0" destOrd="0" presId="urn:microsoft.com/office/officeart/2005/8/layout/vProcess5"/>
    <dgm:cxn modelId="{F920BFAC-DD89-094E-827D-4D59EFF20088}" type="presOf" srcId="{7EE30A11-B88D-2645-AF99-EEDFCF5C3D43}" destId="{C16140AF-686A-6546-8F08-D8480181B558}" srcOrd="0" destOrd="0" presId="urn:microsoft.com/office/officeart/2005/8/layout/vProcess5"/>
    <dgm:cxn modelId="{318887F2-C2D0-954D-9A81-64DC3AF2A603}" type="presOf" srcId="{8A1670A4-89D5-C34C-86EA-3DE6432CDEBE}" destId="{46286965-55D3-8A4E-82E3-AB81484B5A3E}" srcOrd="1" destOrd="0" presId="urn:microsoft.com/office/officeart/2005/8/layout/vProcess5"/>
    <dgm:cxn modelId="{5CCE26F3-C763-6A4D-A40E-E67BFD819CAC}" type="presOf" srcId="{D7D6C8E3-8502-5C4D-99A0-C167DE6213D4}" destId="{B77AB5B0-C57E-4342-B845-AE49226FF0CE}" srcOrd="0" destOrd="0" presId="urn:microsoft.com/office/officeart/2005/8/layout/vProcess5"/>
    <dgm:cxn modelId="{AC27D4BC-0BAD-FC4F-9F54-48409E2F3D9D}" type="presParOf" srcId="{21682B40-4CCB-724D-A9CA-77F8882E138B}" destId="{5FD636A5-80D6-D548-8CF2-DC4442A12449}" srcOrd="0" destOrd="0" presId="urn:microsoft.com/office/officeart/2005/8/layout/vProcess5"/>
    <dgm:cxn modelId="{E5194414-CC10-CE4A-9F78-5BCDDFFD0D02}" type="presParOf" srcId="{21682B40-4CCB-724D-A9CA-77F8882E138B}" destId="{6B69825E-AD5F-4B4D-8E58-90DEBFE7AF5F}" srcOrd="1" destOrd="0" presId="urn:microsoft.com/office/officeart/2005/8/layout/vProcess5"/>
    <dgm:cxn modelId="{E778F92C-DB1D-8E43-91CE-69A0A581B666}" type="presParOf" srcId="{21682B40-4CCB-724D-A9CA-77F8882E138B}" destId="{DF043B73-DBFB-7B42-9FE9-D5AC41560B7F}" srcOrd="2" destOrd="0" presId="urn:microsoft.com/office/officeart/2005/8/layout/vProcess5"/>
    <dgm:cxn modelId="{C779478D-9F12-8D48-98CC-C9868592DFE7}" type="presParOf" srcId="{21682B40-4CCB-724D-A9CA-77F8882E138B}" destId="{A15645CD-CF2B-3643-8EBA-AD89BD3D3CB8}" srcOrd="3" destOrd="0" presId="urn:microsoft.com/office/officeart/2005/8/layout/vProcess5"/>
    <dgm:cxn modelId="{B50FE480-E747-5F45-80BB-6CD5600CC4B3}" type="presParOf" srcId="{21682B40-4CCB-724D-A9CA-77F8882E138B}" destId="{B77AB5B0-C57E-4342-B845-AE49226FF0CE}" srcOrd="4" destOrd="0" presId="urn:microsoft.com/office/officeart/2005/8/layout/vProcess5"/>
    <dgm:cxn modelId="{2D0DA886-8171-8B48-808D-4AF690BBDBB7}" type="presParOf" srcId="{21682B40-4CCB-724D-A9CA-77F8882E138B}" destId="{333D913E-24ED-8B43-B419-C03A49D6ACB2}" srcOrd="5" destOrd="0" presId="urn:microsoft.com/office/officeart/2005/8/layout/vProcess5"/>
    <dgm:cxn modelId="{5E8F64AE-3829-6D4E-87F1-3537CA5CB5D4}" type="presParOf" srcId="{21682B40-4CCB-724D-A9CA-77F8882E138B}" destId="{2F98DFB4-125F-634E-90C4-649D58AD1778}" srcOrd="6" destOrd="0" presId="urn:microsoft.com/office/officeart/2005/8/layout/vProcess5"/>
    <dgm:cxn modelId="{FB6B24D3-6839-734A-BE27-80E731546B61}" type="presParOf" srcId="{21682B40-4CCB-724D-A9CA-77F8882E138B}" destId="{3BDCA2B6-75C9-6C44-8279-BB08A6D8A33B}" srcOrd="7" destOrd="0" presId="urn:microsoft.com/office/officeart/2005/8/layout/vProcess5"/>
    <dgm:cxn modelId="{9227C427-EB33-9D47-A054-4B8288CBC707}" type="presParOf" srcId="{21682B40-4CCB-724D-A9CA-77F8882E138B}" destId="{554DD650-C5ED-E242-8A44-D520FE34EAE0}" srcOrd="8" destOrd="0" presId="urn:microsoft.com/office/officeart/2005/8/layout/vProcess5"/>
    <dgm:cxn modelId="{9694B151-5632-924E-BDE3-E698326D7ED0}" type="presParOf" srcId="{21682B40-4CCB-724D-A9CA-77F8882E138B}" destId="{C16140AF-686A-6546-8F08-D8480181B558}" srcOrd="9" destOrd="0" presId="urn:microsoft.com/office/officeart/2005/8/layout/vProcess5"/>
    <dgm:cxn modelId="{F01C3552-2526-B44B-8367-A881071A89F6}" type="presParOf" srcId="{21682B40-4CCB-724D-A9CA-77F8882E138B}" destId="{46286965-55D3-8A4E-82E3-AB81484B5A3E}" srcOrd="10" destOrd="0" presId="urn:microsoft.com/office/officeart/2005/8/layout/vProcess5"/>
    <dgm:cxn modelId="{EF702D6C-B8FD-834E-B2BF-473A4D09BE1E}" type="presParOf" srcId="{21682B40-4CCB-724D-A9CA-77F8882E138B}" destId="{41E4565A-B23D-A746-92A9-F40CA0A6ABB9}" srcOrd="11" destOrd="0" presId="urn:microsoft.com/office/officeart/2005/8/layout/vProcess5"/>
    <dgm:cxn modelId="{55DDCE87-5245-A944-BF53-B660F5B8D65E}" type="presParOf" srcId="{21682B40-4CCB-724D-A9CA-77F8882E138B}" destId="{157C5E7F-76C9-4B41-985C-40808BD3E384}" srcOrd="12" destOrd="0" presId="urn:microsoft.com/office/officeart/2005/8/layout/vProcess5"/>
    <dgm:cxn modelId="{199E9484-DD91-8046-850D-208F55CEF593}" type="presParOf" srcId="{21682B40-4CCB-724D-A9CA-77F8882E138B}" destId="{9F15351C-0344-C342-9225-9CB69BCB1E3F}" srcOrd="13" destOrd="0" presId="urn:microsoft.com/office/officeart/2005/8/layout/vProcess5"/>
    <dgm:cxn modelId="{8028C42F-535E-1A48-816B-81D9A2E3A537}" type="presParOf" srcId="{21682B40-4CCB-724D-A9CA-77F8882E138B}" destId="{698C7707-2206-E543-9347-E3C49F371DC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9825E-AD5F-4B4D-8E58-90DEBFE7AF5F}">
      <dsp:nvSpPr>
        <dsp:cNvPr id="0" name=""/>
        <dsp:cNvSpPr/>
      </dsp:nvSpPr>
      <dsp:spPr>
        <a:xfrm>
          <a:off x="0" y="0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Spring/Summer 2012 - Teacher Mac Laptops &amp; iPads</a:t>
          </a:r>
          <a:endParaRPr lang="en-US" sz="1600" b="1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18482" y="18482"/>
        <a:ext cx="5921203" cy="594071"/>
      </dsp:txXfrm>
    </dsp:sp>
    <dsp:sp modelId="{DF043B73-DBFB-7B42-9FE9-D5AC41560B7F}">
      <dsp:nvSpPr>
        <dsp:cNvPr id="0" name=""/>
        <dsp:cNvSpPr/>
      </dsp:nvSpPr>
      <dsp:spPr>
        <a:xfrm>
          <a:off x="498530" y="718678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School Start September 2012 – iPad Carts</a:t>
          </a:r>
          <a:endParaRPr lang="en-US" sz="1600" b="1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517012" y="737160"/>
        <a:ext cx="5730302" cy="594071"/>
      </dsp:txXfrm>
    </dsp:sp>
    <dsp:sp modelId="{A15645CD-CF2B-3643-8EBA-AD89BD3D3CB8}">
      <dsp:nvSpPr>
        <dsp:cNvPr id="0" name=""/>
        <dsp:cNvSpPr/>
      </dsp:nvSpPr>
      <dsp:spPr>
        <a:xfrm>
          <a:off x="997060" y="1437357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October 2012 – DK thru 2</a:t>
          </a:r>
          <a:r>
            <a:rPr lang="en-US" sz="1600" b="1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nd</a:t>
          </a: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iPad Sets &amp; 3</a:t>
          </a:r>
          <a:r>
            <a:rPr lang="en-US" sz="1600" b="1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rd</a:t>
          </a: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thru 6</a:t>
          </a:r>
          <a:r>
            <a:rPr lang="en-US" sz="1600" b="1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sz="1600" b="1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1015542" y="1455839"/>
        <a:ext cx="5730302" cy="594071"/>
      </dsp:txXfrm>
    </dsp:sp>
    <dsp:sp modelId="{B77AB5B0-C57E-4342-B845-AE49226FF0CE}">
      <dsp:nvSpPr>
        <dsp:cNvPr id="0" name=""/>
        <dsp:cNvSpPr/>
      </dsp:nvSpPr>
      <dsp:spPr>
        <a:xfrm>
          <a:off x="1495590" y="2156036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November 2012 </a:t>
          </a:r>
          <a:r>
            <a:rPr lang="en-US" sz="16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– 7th thru 8</a:t>
          </a:r>
          <a:r>
            <a:rPr lang="en-US" sz="1600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sz="16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sz="16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1514072" y="2174518"/>
        <a:ext cx="5730302" cy="594071"/>
      </dsp:txXfrm>
    </dsp:sp>
    <dsp:sp modelId="{333D913E-24ED-8B43-B419-C03A49D6ACB2}">
      <dsp:nvSpPr>
        <dsp:cNvPr id="0" name=""/>
        <dsp:cNvSpPr/>
      </dsp:nvSpPr>
      <dsp:spPr>
        <a:xfrm>
          <a:off x="1994120" y="2874715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February</a:t>
          </a:r>
          <a:r>
            <a:rPr lang="en-US" sz="16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2013 – 9th thru 12</a:t>
          </a:r>
          <a:r>
            <a:rPr lang="en-US" sz="1600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sz="16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sz="16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2012602" y="2893197"/>
        <a:ext cx="5730302" cy="594071"/>
      </dsp:txXfrm>
    </dsp:sp>
    <dsp:sp modelId="{2F98DFB4-125F-634E-90C4-649D58AD1778}">
      <dsp:nvSpPr>
        <dsp:cNvPr id="0" name=""/>
        <dsp:cNvSpPr/>
      </dsp:nvSpPr>
      <dsp:spPr>
        <a:xfrm>
          <a:off x="6265797" y="461006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9C525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C525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6358086" y="461006"/>
        <a:ext cx="225594" cy="308654"/>
      </dsp:txXfrm>
    </dsp:sp>
    <dsp:sp modelId="{3BDCA2B6-75C9-6C44-8279-BB08A6D8A33B}">
      <dsp:nvSpPr>
        <dsp:cNvPr id="0" name=""/>
        <dsp:cNvSpPr/>
      </dsp:nvSpPr>
      <dsp:spPr>
        <a:xfrm>
          <a:off x="6764327" y="1179685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E6842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E6842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6856616" y="1179685"/>
        <a:ext cx="225594" cy="308654"/>
      </dsp:txXfrm>
    </dsp:sp>
    <dsp:sp modelId="{554DD650-C5ED-E242-8A44-D520FE34EAE0}">
      <dsp:nvSpPr>
        <dsp:cNvPr id="0" name=""/>
        <dsp:cNvSpPr/>
      </dsp:nvSpPr>
      <dsp:spPr>
        <a:xfrm>
          <a:off x="7262857" y="1887846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846648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4664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7355146" y="1887846"/>
        <a:ext cx="225594" cy="308654"/>
      </dsp:txXfrm>
    </dsp:sp>
    <dsp:sp modelId="{C16140AF-686A-6546-8F08-D8480181B558}">
      <dsp:nvSpPr>
        <dsp:cNvPr id="0" name=""/>
        <dsp:cNvSpPr/>
      </dsp:nvSpPr>
      <dsp:spPr>
        <a:xfrm>
          <a:off x="7761387" y="2613537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63891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63891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7853676" y="2613537"/>
        <a:ext cx="225594" cy="3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6B24-EA2F-3A46-908B-1055C18EA7F5}" type="datetimeFigureOut">
              <a:rPr lang="en-US" smtClean="0"/>
              <a:t>6/28/15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9C63C-CA74-744A-81EB-96810EC9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0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24E-A5A9-4E40-AB67-574B0D64698F}" type="datetimeFigureOut">
              <a:rPr lang="en-US" smtClean="0"/>
              <a:t>6/28/15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36C4-2713-4D97-8B4E-3AF237FC569C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21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6DD0A2C-3D97-4067-AC00-C8E0C2FFF295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DE23-E3D9-443E-84AC-34DD5D6B5528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515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39FD0C-6E82-4AF1-B7EA-46D99CAE80D7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F355-8D98-4474-86B8-B69214D759D8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935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4CEE7A6-4E37-4C7C-A5C2-3161E6D8ABB8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E5EC-2C53-4D41-900A-9401060E2499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508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FFC2EB-0C80-4820-9B52-1F3BC69ED053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B38-4AEB-4879-8364-85F3B1C2FB7A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5440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77BF9FA-254C-4EAB-85B9-C673F605B6E9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5ECF-8520-4D8B-8245-BA484117FCC6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25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2BB855-993F-4167-B4F8-1B12C331B419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37E-DFB9-4FF4-8168-0486564DE8B3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6675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CC28235-2408-4F06-A3B9-6B82F6037BE8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8FCD-8054-438E-AFB5-3BA475177D94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8803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64C171-C556-4C74-ADA5-4B39E405E3E6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1E41-B3B8-41B2-8D3E-AD2F29D98C4C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3614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19CEE29-B84B-4B88-BC4F-B96A550D80DB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FC0A-BB96-4335-A0F9-C86F1B8BF94F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459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97C995-53D6-436A-959E-63057629E4E3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6/28/15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A611-2135-4D35-91A1-55F288633F8A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9952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24E-A5A9-4E40-AB67-574B0D64698F}" type="datetimeFigureOut">
              <a:rPr lang="en-US" smtClean="0"/>
              <a:t>6/28/15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8F00B1D-24E8-4534-9F1F-C68A6A3D0773}" type="slidenum">
              <a:rPr lang="en-US" smtClean="0">
                <a:solidFill>
                  <a:srgbClr val="E4E9EF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4E9EF"/>
              </a:solidFill>
              <a:latin typeface="Trebuchet MS" pitchFamily="34" charset="0"/>
              <a:ea typeface="ＭＳ Ｐゴシック" charset="-128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5616575"/>
            <a:ext cx="2692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3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tencyworks.org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rtech.weebly.com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http://www.fraser.k12.mi.us" TargetMode="Externa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stechtoolbox.com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3t.org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ppasus.com/rrpweblog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teacher.com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learning.net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Fraser Public Schools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Fraser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Competency Based Learning and Curriculum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In order to customize the learning experience and implement a competency based learning model, we needed to have defined competencies that are vertically aligned by both grade level and between courses.</a:t>
            </a:r>
          </a:p>
          <a:p>
            <a:endParaRPr lang="en-US" sz="2400" dirty="0" smtClean="0"/>
          </a:p>
          <a:p>
            <a:r>
              <a:rPr lang="en-US" sz="2400" dirty="0"/>
              <a:t>By the end of the 2014 – 2015 school year, we will have developed a DK – 12</a:t>
            </a:r>
            <a:r>
              <a:rPr lang="en-US" sz="2400" baseline="30000" dirty="0"/>
              <a:t>th</a:t>
            </a:r>
            <a:r>
              <a:rPr lang="en-US" sz="2400" dirty="0"/>
              <a:t> Grade vertically articulated road map of critical competencies we expect of a Fraser Graduate</a:t>
            </a:r>
            <a:r>
              <a:rPr lang="en-US" sz="2400" dirty="0" smtClean="0"/>
              <a:t>! This work is being completed through the PLC Process.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836" y="5463877"/>
            <a:ext cx="3432964" cy="10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6848" cy="6910532"/>
          </a:xfrm>
          <a:prstGeom prst="rect">
            <a:avLst/>
          </a:prstGeom>
          <a:ln>
            <a:noFill/>
          </a:ln>
        </p:spPr>
      </p:pic>
      <p:sp>
        <p:nvSpPr>
          <p:cNvPr id="8" name="24-Point Star 7">
            <a:hlinkClick r:id="rId3" action="ppaction://hlinksldjump"/>
          </p:cNvPr>
          <p:cNvSpPr/>
          <p:nvPr/>
        </p:nvSpPr>
        <p:spPr>
          <a:xfrm>
            <a:off x="1002742" y="4244008"/>
            <a:ext cx="1322127" cy="1095888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Device Rollout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9" name="24-Point Star 8">
            <a:hlinkClick r:id="rId4" action="ppaction://hlinksldjump"/>
          </p:cNvPr>
          <p:cNvSpPr/>
          <p:nvPr/>
        </p:nvSpPr>
        <p:spPr>
          <a:xfrm>
            <a:off x="4832037" y="2627040"/>
            <a:ext cx="1632822" cy="1406535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District Teams </a:t>
            </a:r>
            <a:r>
              <a:rPr lang="en-US" sz="1200" b="1" u="sng" dirty="0" smtClean="0">
                <a:solidFill>
                  <a:srgbClr val="000000"/>
                </a:solidFill>
                <a:latin typeface="Book Antiqua"/>
                <a:cs typeface="Book Antiqua"/>
              </a:rPr>
              <a:t>and </a:t>
            </a:r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  <a:hlinkClick r:id="rId4" action="ppaction://hlinksldjump"/>
              </a:rPr>
              <a:t>Instructional</a:t>
            </a:r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 Technology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Committee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0" name="24-Point Star 9">
            <a:hlinkClick r:id="rId4" action="ppaction://hlinksldjump"/>
          </p:cNvPr>
          <p:cNvSpPr/>
          <p:nvPr/>
        </p:nvSpPr>
        <p:spPr>
          <a:xfrm>
            <a:off x="3583666" y="3956988"/>
            <a:ext cx="1061182" cy="834964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Vision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Tech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Bond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1" name="24-Point Star 10">
            <a:hlinkClick r:id="rId5" action="ppaction://hlinksldjump"/>
          </p:cNvPr>
          <p:cNvSpPr/>
          <p:nvPr/>
        </p:nvSpPr>
        <p:spPr>
          <a:xfrm>
            <a:off x="4832037" y="5607657"/>
            <a:ext cx="1482867" cy="1095888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Laying the Foundation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UDL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2" name="24-Point Star 11">
            <a:hlinkClick r:id="rId6" action="ppaction://hlinksldjump"/>
          </p:cNvPr>
          <p:cNvSpPr/>
          <p:nvPr/>
        </p:nvSpPr>
        <p:spPr>
          <a:xfrm>
            <a:off x="2324869" y="5339896"/>
            <a:ext cx="1678397" cy="1226738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21</a:t>
            </a:r>
            <a:r>
              <a:rPr lang="en-US" sz="1200" b="1" baseline="30000" dirty="0" smtClean="0">
                <a:solidFill>
                  <a:srgbClr val="000000"/>
                </a:solidFill>
                <a:latin typeface="Book Antiqua"/>
                <a:cs typeface="Book Antiqua"/>
              </a:rPr>
              <a:t>st</a:t>
            </a:r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 Century Teachers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3" name="24-Point Star 12">
            <a:hlinkClick r:id="rId7" action="ppaction://hlinksldjump"/>
          </p:cNvPr>
          <p:cNvSpPr/>
          <p:nvPr/>
        </p:nvSpPr>
        <p:spPr>
          <a:xfrm>
            <a:off x="7258484" y="5059713"/>
            <a:ext cx="1482867" cy="1095888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Apple PD and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SAMR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2029129" y="2627040"/>
            <a:ext cx="1626206" cy="1260756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Web Presence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and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Connectivity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5" name="24-Point Star 14">
            <a:hlinkClick r:id="rId8" action="ppaction://hlinksldjump"/>
          </p:cNvPr>
          <p:cNvSpPr/>
          <p:nvPr/>
        </p:nvSpPr>
        <p:spPr>
          <a:xfrm>
            <a:off x="7258484" y="3118633"/>
            <a:ext cx="1632822" cy="1300475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Instructional Design -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Modern Teacher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6" name="24-Point Star 15">
            <a:hlinkClick r:id="rId9" action="ppaction://hlinksldjump"/>
          </p:cNvPr>
          <p:cNvSpPr/>
          <p:nvPr/>
        </p:nvSpPr>
        <p:spPr>
          <a:xfrm>
            <a:off x="6314904" y="1438173"/>
            <a:ext cx="1632822" cy="1300475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Learning Management System -</a:t>
            </a:r>
          </a:p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itslearning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7" name="24-Point Star 16">
            <a:hlinkClick r:id="rId10" action="ppaction://hlinksldjump"/>
          </p:cNvPr>
          <p:cNvSpPr/>
          <p:nvPr/>
        </p:nvSpPr>
        <p:spPr>
          <a:xfrm>
            <a:off x="4241038" y="825137"/>
            <a:ext cx="1482867" cy="1286846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CBL and Curriculum Alignment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18" name="Picture 17" descr="FPS_Logo_201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54" y="1"/>
            <a:ext cx="3020943" cy="1131066"/>
          </a:xfrm>
          <a:prstGeom prst="rect">
            <a:avLst/>
          </a:prstGeom>
        </p:spPr>
      </p:pic>
      <p:sp>
        <p:nvSpPr>
          <p:cNvPr id="19" name="24-Point Star 18">
            <a:hlinkClick r:id="rId10" action="ppaction://hlinksldjump"/>
          </p:cNvPr>
          <p:cNvSpPr/>
          <p:nvPr/>
        </p:nvSpPr>
        <p:spPr>
          <a:xfrm>
            <a:off x="2324869" y="151327"/>
            <a:ext cx="1482867" cy="1286846"/>
          </a:xfrm>
          <a:prstGeom prst="star24">
            <a:avLst>
              <a:gd name="adj" fmla="val 457200"/>
            </a:avLst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000000"/>
                </a:solidFill>
                <a:latin typeface="Book Antiqua"/>
                <a:cs typeface="Book Antiqua"/>
              </a:rPr>
              <a:t>Building Capacity -</a:t>
            </a:r>
            <a:endParaRPr lang="en-US" sz="1200" b="1" dirty="0" smtClean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Book Antiqua"/>
                <a:cs typeface="Book Antiqua"/>
              </a:rPr>
              <a:t>Where the Rubber Meets the Road</a:t>
            </a:r>
            <a:endParaRPr lang="en-US" sz="1200" b="1" i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8674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District Teams and</a:t>
            </a:r>
            <a:br>
              <a:rPr lang="en-US" dirty="0" smtClean="0">
                <a:hlinkClick r:id="rId2" action="ppaction://hlinksldjump"/>
              </a:rPr>
            </a:br>
            <a:r>
              <a:rPr lang="en-US" dirty="0" smtClean="0">
                <a:hlinkClick r:id="rId2" action="ppaction://hlinksldjump"/>
              </a:rPr>
              <a:t>Instructional Technology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Teams and Leaders</a:t>
            </a:r>
          </a:p>
          <a:p>
            <a:pPr lvl="1"/>
            <a:r>
              <a:rPr lang="en-US" dirty="0"/>
              <a:t>Technology </a:t>
            </a:r>
            <a:r>
              <a:rPr lang="en-US" dirty="0" smtClean="0"/>
              <a:t>Committee</a:t>
            </a:r>
          </a:p>
          <a:p>
            <a:pPr lvl="1"/>
            <a:r>
              <a:rPr lang="en-US" dirty="0" smtClean="0"/>
              <a:t>Principal Leadership</a:t>
            </a:r>
          </a:p>
          <a:p>
            <a:pPr lvl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Teachers</a:t>
            </a:r>
          </a:p>
          <a:p>
            <a:pPr lvl="1"/>
            <a:r>
              <a:rPr lang="en-US" dirty="0" smtClean="0"/>
              <a:t>Role of Curriculum and Technology</a:t>
            </a:r>
          </a:p>
          <a:p>
            <a:pPr marL="457200" lvl="1" indent="0" algn="ctr">
              <a:buNone/>
            </a:pPr>
            <a:endParaRPr lang="en-US" i="1" dirty="0" smtClean="0"/>
          </a:p>
          <a:p>
            <a:pPr marL="457200" lvl="1" indent="0" algn="ctr">
              <a:buNone/>
            </a:pPr>
            <a:r>
              <a:rPr lang="en-US" i="1" dirty="0" smtClean="0"/>
              <a:t>Growing Capacity and Shared Leadership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272" y="63144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790" y="5433352"/>
            <a:ext cx="2062927" cy="12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4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Device Rollout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0273871"/>
              </p:ext>
            </p:extLst>
          </p:nvPr>
        </p:nvGraphicFramePr>
        <p:xfrm>
          <a:off x="289920" y="2014371"/>
          <a:ext cx="8670091" cy="350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2"/>
          <p:cNvSpPr txBox="1">
            <a:spLocks/>
          </p:cNvSpPr>
          <p:nvPr/>
        </p:nvSpPr>
        <p:spPr>
          <a:xfrm>
            <a:off x="678460" y="1105639"/>
            <a:ext cx="7388750" cy="606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1:1 </a:t>
            </a:r>
            <a:r>
              <a:rPr lang="en-US" sz="2800" dirty="0" smtClean="0"/>
              <a:t>Mobile Computing Timeline</a:t>
            </a:r>
            <a:endParaRPr lang="en-US" sz="2800" dirty="0"/>
          </a:p>
        </p:txBody>
      </p:sp>
      <p:pic>
        <p:nvPicPr>
          <p:cNvPr id="3" name="Picture 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178" y="4452205"/>
            <a:ext cx="2135833" cy="21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5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21</a:t>
            </a:r>
            <a:r>
              <a:rPr lang="en-US" baseline="30000" dirty="0" smtClean="0">
                <a:hlinkClick r:id="rId2" action="ppaction://hlinksldjump"/>
              </a:rPr>
              <a:t>st</a:t>
            </a:r>
            <a:r>
              <a:rPr lang="en-US" dirty="0" smtClean="0">
                <a:hlinkClick r:id="rId2" action="ppaction://hlinksldjump"/>
              </a:rPr>
              <a:t> Century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critical key to success – Coaching and Modeling at all levels.</a:t>
            </a:r>
          </a:p>
          <a:p>
            <a:pPr lvl="1"/>
            <a:r>
              <a:rPr lang="en-US" dirty="0" smtClean="0"/>
              <a:t>Mentor staff members</a:t>
            </a:r>
          </a:p>
          <a:p>
            <a:pPr lvl="1"/>
            <a:r>
              <a:rPr lang="en-US" dirty="0" smtClean="0"/>
              <a:t>Lead Professional Development</a:t>
            </a:r>
          </a:p>
          <a:p>
            <a:pPr lvl="1"/>
            <a:r>
              <a:rPr lang="en-US" dirty="0" smtClean="0"/>
              <a:t>Classroom Instruction (K-6 – 21</a:t>
            </a:r>
            <a:r>
              <a:rPr lang="en-US" baseline="30000" dirty="0" smtClean="0"/>
              <a:t>st</a:t>
            </a:r>
            <a:r>
              <a:rPr lang="en-US" dirty="0" smtClean="0"/>
              <a:t> Century Literacy Cass)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167" y="5352977"/>
            <a:ext cx="3456633" cy="12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2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Laying the Foundation</a:t>
            </a:r>
            <a:br>
              <a:rPr lang="en-US" dirty="0" smtClean="0">
                <a:hlinkClick r:id="rId2" action="ppaction://hlinksldjump"/>
              </a:rPr>
            </a:br>
            <a:r>
              <a:rPr lang="en-US" dirty="0" smtClean="0">
                <a:hlinkClick r:id="rId2" action="ppaction://hlinksldjump"/>
              </a:rPr>
              <a:t>Universal Design for Learning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9334" b="9334"/>
          <a:stretch>
            <a:fillRect/>
          </a:stretch>
        </p:blipFill>
        <p:spPr>
          <a:xfrm>
            <a:off x="6422869" y="5377828"/>
            <a:ext cx="2263931" cy="1245075"/>
          </a:xfrm>
        </p:spPr>
      </p:pic>
      <p:sp>
        <p:nvSpPr>
          <p:cNvPr id="5" name="TextBox 4"/>
          <p:cNvSpPr txBox="1"/>
          <p:nvPr/>
        </p:nvSpPr>
        <p:spPr>
          <a:xfrm>
            <a:off x="457200" y="1832551"/>
            <a:ext cx="8163281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UDL is a research-based approach to teaching, learning and assessment that draws on brain research and new media technologies to respond to individual learner differences and interests. 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This approach laid the early foundation of our Professional Development and Digital Conversion.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7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Apple PD and SAMR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Instructional Professional Development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Mac and </a:t>
            </a:r>
            <a:r>
              <a:rPr lang="en-US" dirty="0" err="1" smtClean="0">
                <a:solidFill>
                  <a:srgbClr val="000000"/>
                </a:solidFill>
              </a:rPr>
              <a:t>iOs</a:t>
            </a:r>
            <a:r>
              <a:rPr lang="en-US" dirty="0" smtClean="0">
                <a:solidFill>
                  <a:srgbClr val="000000"/>
                </a:solidFill>
              </a:rPr>
              <a:t> Basics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Apple Professional Development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Century Teacher - Train the Teacher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Online Tutorials/</a:t>
            </a:r>
            <a:r>
              <a:rPr lang="en-US" dirty="0" err="1" smtClean="0">
                <a:solidFill>
                  <a:srgbClr val="000000"/>
                </a:solidFill>
              </a:rPr>
              <a:t>MyFPS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SAMR Model</a:t>
            </a:r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600" y="4415202"/>
            <a:ext cx="2699629" cy="20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Instructional Design – </a:t>
            </a:r>
            <a:r>
              <a:rPr lang="en-US" i="1" dirty="0" smtClean="0">
                <a:hlinkClick r:id="rId2" action="ppaction://hlinksldjump"/>
              </a:rPr>
              <a:t>Modern Teacher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Our 21st </a:t>
            </a:r>
            <a:r>
              <a:rPr lang="en-US" sz="2800" dirty="0"/>
              <a:t>century </a:t>
            </a:r>
            <a:r>
              <a:rPr lang="en-US" sz="2800" dirty="0" smtClean="0"/>
              <a:t>Instructional Design </a:t>
            </a:r>
            <a:r>
              <a:rPr lang="en-US" sz="2800" dirty="0"/>
              <a:t>R</a:t>
            </a:r>
            <a:r>
              <a:rPr lang="en-US" sz="2800" dirty="0" smtClean="0"/>
              <a:t>oad map:</a:t>
            </a:r>
          </a:p>
          <a:p>
            <a:pPr lvl="1"/>
            <a:r>
              <a:rPr lang="en-US" dirty="0" smtClean="0"/>
              <a:t>Professional Development</a:t>
            </a:r>
          </a:p>
          <a:p>
            <a:pPr lvl="1"/>
            <a:r>
              <a:rPr lang="en-US" dirty="0" smtClean="0"/>
              <a:t>Common Language</a:t>
            </a:r>
          </a:p>
          <a:p>
            <a:pPr lvl="1"/>
            <a:r>
              <a:rPr lang="en-US" dirty="0" smtClean="0"/>
              <a:t>Shared sense of purpose and vision</a:t>
            </a:r>
          </a:p>
          <a:p>
            <a:pPr lvl="1"/>
            <a:r>
              <a:rPr lang="en-US" dirty="0" smtClean="0"/>
              <a:t>Digital Platform </a:t>
            </a:r>
          </a:p>
          <a:p>
            <a:pPr lvl="1"/>
            <a:r>
              <a:rPr lang="en-US" dirty="0" smtClean="0"/>
              <a:t>Curriculum Planning and Design Templates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971" y="5598276"/>
            <a:ext cx="2544829" cy="10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Learning Management System - </a:t>
            </a:r>
            <a:r>
              <a:rPr lang="en-US" i="1" dirty="0" err="1" smtClean="0">
                <a:hlinkClick r:id="rId2" action="ppaction://hlinksldjump"/>
              </a:rPr>
              <a:t>itslearning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19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the end of the 2013-2014 School Year, we adopted a new Strategic Plan that focused on customized learning for all students.</a:t>
            </a:r>
          </a:p>
          <a:p>
            <a:r>
              <a:rPr lang="en-US" sz="2800" dirty="0" smtClean="0"/>
              <a:t>In the Summer of 2014, we committed to a new district wide Learning Management System – </a:t>
            </a:r>
            <a:r>
              <a:rPr lang="en-US" sz="2800" dirty="0" err="1" smtClean="0"/>
              <a:t>itlsearning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IItslearning</a:t>
            </a:r>
            <a:r>
              <a:rPr lang="en-US" sz="2800" dirty="0" smtClean="0"/>
              <a:t> provides us the digital space that is transparent for teachers to access and use in a meaningful way.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059" y="5660375"/>
            <a:ext cx="2145741" cy="8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3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438</Words>
  <Application>Microsoft Macintosh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Fraser Public Schools </vt:lpstr>
      <vt:lpstr>PowerPoint Presentation</vt:lpstr>
      <vt:lpstr>District Teams and Instructional Technology Committee</vt:lpstr>
      <vt:lpstr>Device Rollout</vt:lpstr>
      <vt:lpstr>21st Century Teachers</vt:lpstr>
      <vt:lpstr>Laying the Foundation Universal Design for Learning</vt:lpstr>
      <vt:lpstr>Apple PD and SAMR</vt:lpstr>
      <vt:lpstr>Instructional Design – Modern Teacher</vt:lpstr>
      <vt:lpstr>Learning Management System - itslearning</vt:lpstr>
      <vt:lpstr>Competency Based Learning and Curriculum Alignment</vt:lpstr>
    </vt:vector>
  </TitlesOfParts>
  <Company>Fraser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Wozniak</dc:creator>
  <cp:lastModifiedBy>Carrie Wozniak</cp:lastModifiedBy>
  <cp:revision>23</cp:revision>
  <dcterms:created xsi:type="dcterms:W3CDTF">2014-11-26T17:17:23Z</dcterms:created>
  <dcterms:modified xsi:type="dcterms:W3CDTF">2015-06-28T19:13:22Z</dcterms:modified>
</cp:coreProperties>
</file>